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6" r:id="rId8"/>
    <p:sldId id="267" r:id="rId9"/>
    <p:sldId id="269" r:id="rId10"/>
    <p:sldId id="270" r:id="rId11"/>
    <p:sldId id="268" r:id="rId12"/>
    <p:sldId id="273" r:id="rId13"/>
    <p:sldId id="274" r:id="rId14"/>
    <p:sldId id="271" r:id="rId15"/>
  </p:sldIdLst>
  <p:sldSz cx="12192000" cy="6858000"/>
  <p:notesSz cx="6858000" cy="9144000"/>
  <p:defaultTextStyle>
    <a:defPPr>
      <a:defRPr lang="et-E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0" d="100"/>
          <a:sy n="70" d="100"/>
        </p:scale>
        <p:origin x="4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40307-2B9E-4FBA-86A0-776D9ECBFD86}" type="datetimeFigureOut">
              <a:rPr lang="et-EE" smtClean="0"/>
              <a:t>09.11.2023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07BA3-C0A8-4A9E-8A24-5C301018BB39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750543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40307-2B9E-4FBA-86A0-776D9ECBFD86}" type="datetimeFigureOut">
              <a:rPr lang="et-EE" smtClean="0"/>
              <a:t>09.11.2023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07BA3-C0A8-4A9E-8A24-5C301018BB39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6702181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40307-2B9E-4FBA-86A0-776D9ECBFD86}" type="datetimeFigureOut">
              <a:rPr lang="et-EE" smtClean="0"/>
              <a:t>09.11.2023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07BA3-C0A8-4A9E-8A24-5C301018BB39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3194725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40307-2B9E-4FBA-86A0-776D9ECBFD86}" type="datetimeFigureOut">
              <a:rPr lang="et-EE" smtClean="0"/>
              <a:t>09.11.2023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07BA3-C0A8-4A9E-8A24-5C301018BB39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056804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40307-2B9E-4FBA-86A0-776D9ECBFD86}" type="datetimeFigureOut">
              <a:rPr lang="et-EE" smtClean="0"/>
              <a:t>09.11.2023</a:t>
            </a:fld>
            <a:endParaRPr lang="et-E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07BA3-C0A8-4A9E-8A24-5C301018BB39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1132745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40307-2B9E-4FBA-86A0-776D9ECBFD86}" type="datetimeFigureOut">
              <a:rPr lang="et-EE" smtClean="0"/>
              <a:t>09.11.2023</a:t>
            </a:fld>
            <a:endParaRPr lang="et-E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07BA3-C0A8-4A9E-8A24-5C301018BB39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990213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40307-2B9E-4FBA-86A0-776D9ECBFD86}" type="datetimeFigureOut">
              <a:rPr lang="et-EE" smtClean="0"/>
              <a:t>09.11.2023</a:t>
            </a:fld>
            <a:endParaRPr lang="et-E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07BA3-C0A8-4A9E-8A24-5C301018BB39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5752918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40307-2B9E-4FBA-86A0-776D9ECBFD86}" type="datetimeFigureOut">
              <a:rPr lang="et-EE" smtClean="0"/>
              <a:t>09.11.2023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07BA3-C0A8-4A9E-8A24-5C301018BB39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7435580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t-E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40307-2B9E-4FBA-86A0-776D9ECBFD86}" type="datetimeFigureOut">
              <a:rPr lang="et-EE" smtClean="0"/>
              <a:t>09.11.2023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07BA3-C0A8-4A9E-8A24-5C301018BB39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093675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40307-2B9E-4FBA-86A0-776D9ECBFD86}" type="datetimeFigureOut">
              <a:rPr lang="et-EE" smtClean="0"/>
              <a:t>09.11.2023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07BA3-C0A8-4A9E-8A24-5C301018BB39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885597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40307-2B9E-4FBA-86A0-776D9ECBFD86}" type="datetimeFigureOut">
              <a:rPr lang="et-EE" smtClean="0"/>
              <a:t>09.11.2023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07BA3-C0A8-4A9E-8A24-5C301018BB39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362790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B40307-2B9E-4FBA-86A0-776D9ECBFD86}" type="datetimeFigureOut">
              <a:rPr lang="et-EE" smtClean="0"/>
              <a:t>09.11.2023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C07BA3-C0A8-4A9E-8A24-5C301018BB39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58079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elstatistik.se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dashboard.elering.ee/et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dashboard.elering.ee/et/system/with-plan/production-consumption?interval=minute&amp;period=search&amp;start=2022-07-31T21:00:00.000Z&amp;end=2023-07-31T20:59:59.000Z" TargetMode="External"/><Relationship Id="rId2" Type="http://schemas.openxmlformats.org/officeDocument/2006/relationships/hyperlink" Target="https://rohetiiger.ee/wp-content/uploads/2022/10/Teekaardilugu2023-1.pdf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ei.org/wp-content/uploads/2023/02/uleminek-kliimaneutraalsele-elektritootmisele-lopparuanne.pdf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620837"/>
          </a:xfrm>
        </p:spPr>
        <p:txBody>
          <a:bodyPr>
            <a:normAutofit/>
          </a:bodyPr>
          <a:lstStyle/>
          <a:p>
            <a:r>
              <a:rPr lang="et-EE" sz="4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Eesti elektrisüsteemi valikud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228230"/>
            <a:ext cx="9144000" cy="2029570"/>
          </a:xfrm>
        </p:spPr>
        <p:txBody>
          <a:bodyPr>
            <a:normAutofit fontScale="70000" lnSpcReduction="20000"/>
          </a:bodyPr>
          <a:lstStyle/>
          <a:p>
            <a:r>
              <a:rPr lang="et-EE" sz="4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Riigikogu riigieelarve kontrolli erikomisjon</a:t>
            </a:r>
          </a:p>
          <a:p>
            <a:r>
              <a:rPr lang="et-EE" sz="4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november 2023</a:t>
            </a:r>
          </a:p>
          <a:p>
            <a:endParaRPr lang="et-EE" sz="3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t-E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Arvi Hamburg</a:t>
            </a:r>
          </a:p>
          <a:p>
            <a:r>
              <a:rPr lang="et-E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Eesti Teaduste Akadeemia energeetikakomisjoni esimees</a:t>
            </a:r>
          </a:p>
        </p:txBody>
      </p:sp>
    </p:spTree>
    <p:extLst>
      <p:ext uri="{BB962C8B-B14F-4D97-AF65-F5344CB8AC3E}">
        <p14:creationId xmlns:p14="http://schemas.microsoft.com/office/powerpoint/2010/main" val="35944009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78023"/>
          </a:xfrm>
        </p:spPr>
        <p:txBody>
          <a:bodyPr>
            <a:normAutofit fontScale="90000"/>
          </a:bodyPr>
          <a:lstStyle/>
          <a:p>
            <a:pPr algn="ctr"/>
            <a:r>
              <a:rPr lang="et-EE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Probleem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2637" y="997528"/>
            <a:ext cx="11767930" cy="551459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t-EE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Strateegia (ENMAK) pole usaldusväärne </a:t>
            </a:r>
          </a:p>
          <a:p>
            <a:pPr marL="0" indent="0">
              <a:buNone/>
            </a:pPr>
            <a:r>
              <a:rPr lang="et-EE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Poliitilised sekkumised</a:t>
            </a:r>
            <a:r>
              <a:rPr lang="et-EE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t-EE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püüd lahendada üksikprobleemi, käsitlemata elektrisüsteemi kui tervikut</a:t>
            </a:r>
          </a:p>
          <a:p>
            <a:r>
              <a:rPr lang="et-EE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visioonide ja tegevuste lühiajalisus. Investeerimiskindlust saab luua vähemalt 20 aastane  visioon.</a:t>
            </a:r>
          </a:p>
          <a:p>
            <a:r>
              <a:rPr lang="et-EE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tarbija on protsessis muutunud  sekundaarseks.</a:t>
            </a:r>
          </a:p>
          <a:p>
            <a:pPr marL="0" indent="0">
              <a:buNone/>
            </a:pPr>
            <a:r>
              <a:rPr lang="et-EE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Tulemus:                  </a:t>
            </a:r>
          </a:p>
          <a:p>
            <a:r>
              <a:rPr lang="et-EE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elektrihind tarbijale pole „taskukohane“ ja sisendina ettevõtluses ei taga toote/teenuse konkurentsivõimet,</a:t>
            </a:r>
          </a:p>
          <a:p>
            <a:r>
              <a:rPr lang="et-EE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hinna kiire hüppeline muutumine ei võimalda kulude prognoosimist</a:t>
            </a:r>
          </a:p>
          <a:p>
            <a:pPr marL="0" indent="0">
              <a:buNone/>
            </a:pPr>
            <a:endParaRPr lang="et-EE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t-EE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Energiamajanduse toimimise edukuse hindajaks on tarbija, kellel pole aga kaitset ja elektrituru korralduses sõnaõigust.  </a:t>
            </a:r>
          </a:p>
          <a:p>
            <a:pPr marL="0" indent="0">
              <a:buNone/>
            </a:pPr>
            <a:endParaRPr lang="et-EE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6238428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50207"/>
          </a:xfrm>
        </p:spPr>
        <p:txBody>
          <a:bodyPr>
            <a:normAutofit fontScale="90000"/>
          </a:bodyPr>
          <a:lstStyle/>
          <a:p>
            <a:r>
              <a:rPr lang="et-EE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Tulemus</a:t>
            </a:r>
            <a:br>
              <a:rPr lang="et-EE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t-EE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9471" y="970059"/>
            <a:ext cx="10614329" cy="5373591"/>
          </a:xfrm>
        </p:spPr>
        <p:txBody>
          <a:bodyPr/>
          <a:lstStyle/>
          <a:p>
            <a:pPr marL="0" indent="0" algn="ctr">
              <a:buNone/>
            </a:pPr>
            <a:r>
              <a:rPr lang="et-E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T1 Eesti- ja Balti elektrisüsteemides ei ole tarbimisele vastavat tootmisvõimsust </a:t>
            </a:r>
          </a:p>
          <a:p>
            <a:pPr marL="0" indent="0">
              <a:buNone/>
            </a:pPr>
            <a:r>
              <a:rPr lang="et-EE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Balti riikide soojus-, tuule- ja hüdroelektrijaamade summaarne toodang ja tarbimine </a:t>
            </a:r>
            <a:r>
              <a:rPr lang="et-EE" sz="1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Allikas</a:t>
            </a:r>
            <a:r>
              <a:rPr lang="et-EE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t-EE" sz="1800" u="sng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https://elstatistik.se</a:t>
            </a:r>
            <a:r>
              <a:rPr lang="et-EE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et-EE" sz="1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t-EE" dirty="0"/>
              <a:t> </a:t>
            </a:r>
          </a:p>
          <a:p>
            <a:endParaRPr lang="et-EE" dirty="0"/>
          </a:p>
        </p:txBody>
      </p:sp>
      <p:pic>
        <p:nvPicPr>
          <p:cNvPr id="7" name="Picture 6" descr="C:\Users\arvi.hamburg\Downloads\elstatistik_baltics (5)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471" y="2655737"/>
            <a:ext cx="11017100" cy="368791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202670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06151"/>
          </a:xfrm>
        </p:spPr>
        <p:txBody>
          <a:bodyPr>
            <a:noAutofit/>
          </a:bodyPr>
          <a:lstStyle/>
          <a:p>
            <a:r>
              <a:rPr lang="et-EE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Järg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2737" y="882596"/>
            <a:ext cx="10821063" cy="529436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t-EE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T2 Roheideed on muutumas ideoloogiliseks usuks, mis ei vajagi arutelu ega  rohereformi tervikmõju analüüsi</a:t>
            </a:r>
          </a:p>
          <a:p>
            <a:pPr marL="0" indent="0" algn="ctr">
              <a:buNone/>
            </a:pPr>
            <a:r>
              <a:rPr lang="et-EE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Tuuleolud on sarnased Balti riikides  ja Põhj</a:t>
            </a:r>
            <a:r>
              <a:rPr lang="et-EE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amaades</a:t>
            </a:r>
          </a:p>
          <a:p>
            <a:pPr marL="0" indent="0" algn="ctr">
              <a:buNone/>
            </a:pPr>
            <a:endParaRPr lang="et-EE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C:\Users\arvi.hamburg\Downloads\elstatistik_wind (4)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99" y="2619375"/>
            <a:ext cx="10699143" cy="37325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021887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725" y="365125"/>
            <a:ext cx="1111602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t-EE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Lähteseis üleminekuks 100% taastuvelektri (tuule ja päikese) tarbimisele aastal 2030 </a:t>
            </a:r>
            <a:r>
              <a:rPr lang="et-EE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Allikas: </a:t>
            </a:r>
            <a:r>
              <a:rPr lang="et-EE" sz="27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https://dashboard.elering.ee/et</a:t>
            </a:r>
            <a:br>
              <a:rPr lang="et-EE" dirty="0"/>
            </a:br>
            <a:endParaRPr lang="et-EE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39668"/>
              </p:ext>
            </p:extLst>
          </p:nvPr>
        </p:nvGraphicFramePr>
        <p:xfrm>
          <a:off x="550845" y="1773715"/>
          <a:ext cx="10928732" cy="47042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76181">
                  <a:extLst>
                    <a:ext uri="{9D8B030D-6E8A-4147-A177-3AD203B41FA5}">
                      <a16:colId xmlns:a16="http://schemas.microsoft.com/office/drawing/2014/main" val="3605055521"/>
                    </a:ext>
                  </a:extLst>
                </a:gridCol>
                <a:gridCol w="1176181">
                  <a:extLst>
                    <a:ext uri="{9D8B030D-6E8A-4147-A177-3AD203B41FA5}">
                      <a16:colId xmlns:a16="http://schemas.microsoft.com/office/drawing/2014/main" val="2237593846"/>
                    </a:ext>
                  </a:extLst>
                </a:gridCol>
                <a:gridCol w="1176181">
                  <a:extLst>
                    <a:ext uri="{9D8B030D-6E8A-4147-A177-3AD203B41FA5}">
                      <a16:colId xmlns:a16="http://schemas.microsoft.com/office/drawing/2014/main" val="4255034879"/>
                    </a:ext>
                  </a:extLst>
                </a:gridCol>
                <a:gridCol w="1036913">
                  <a:extLst>
                    <a:ext uri="{9D8B030D-6E8A-4147-A177-3AD203B41FA5}">
                      <a16:colId xmlns:a16="http://schemas.microsoft.com/office/drawing/2014/main" val="1100660581"/>
                    </a:ext>
                  </a:extLst>
                </a:gridCol>
                <a:gridCol w="931829">
                  <a:extLst>
                    <a:ext uri="{9D8B030D-6E8A-4147-A177-3AD203B41FA5}">
                      <a16:colId xmlns:a16="http://schemas.microsoft.com/office/drawing/2014/main" val="1453716842"/>
                    </a:ext>
                  </a:extLst>
                </a:gridCol>
                <a:gridCol w="1038179">
                  <a:extLst>
                    <a:ext uri="{9D8B030D-6E8A-4147-A177-3AD203B41FA5}">
                      <a16:colId xmlns:a16="http://schemas.microsoft.com/office/drawing/2014/main" val="351585708"/>
                    </a:ext>
                  </a:extLst>
                </a:gridCol>
                <a:gridCol w="1038179">
                  <a:extLst>
                    <a:ext uri="{9D8B030D-6E8A-4147-A177-3AD203B41FA5}">
                      <a16:colId xmlns:a16="http://schemas.microsoft.com/office/drawing/2014/main" val="3173086845"/>
                    </a:ext>
                  </a:extLst>
                </a:gridCol>
                <a:gridCol w="933094">
                  <a:extLst>
                    <a:ext uri="{9D8B030D-6E8A-4147-A177-3AD203B41FA5}">
                      <a16:colId xmlns:a16="http://schemas.microsoft.com/office/drawing/2014/main" val="2457675809"/>
                    </a:ext>
                  </a:extLst>
                </a:gridCol>
                <a:gridCol w="933094">
                  <a:extLst>
                    <a:ext uri="{9D8B030D-6E8A-4147-A177-3AD203B41FA5}">
                      <a16:colId xmlns:a16="http://schemas.microsoft.com/office/drawing/2014/main" val="3418701448"/>
                    </a:ext>
                  </a:extLst>
                </a:gridCol>
                <a:gridCol w="1488901">
                  <a:extLst>
                    <a:ext uri="{9D8B030D-6E8A-4147-A177-3AD203B41FA5}">
                      <a16:colId xmlns:a16="http://schemas.microsoft.com/office/drawing/2014/main" val="2626386125"/>
                    </a:ext>
                  </a:extLst>
                </a:gridCol>
              </a:tblGrid>
              <a:tr h="663892">
                <a:tc rowSpan="3">
                  <a:txBody>
                    <a:bodyPr/>
                    <a:lstStyle/>
                    <a:p>
                      <a:pPr marR="33655" indent="101600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Aasta</a:t>
                      </a:r>
                      <a:endParaRPr lang="et-EE" sz="2800" dirty="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3">
                  <a:txBody>
                    <a:bodyPr/>
                    <a:lstStyle/>
                    <a:p>
                      <a:pPr marR="33655" indent="101600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Tarbi</a:t>
                      </a:r>
                    </a:p>
                    <a:p>
                      <a:pPr marR="33655" indent="101600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mine</a:t>
                      </a:r>
                    </a:p>
                    <a:p>
                      <a:pPr marR="33655" indent="101600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GWh</a:t>
                      </a:r>
                      <a:endParaRPr lang="et-EE" sz="2800" dirty="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7">
                  <a:txBody>
                    <a:bodyPr/>
                    <a:lstStyle/>
                    <a:p>
                      <a:pPr marR="33655" indent="101600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3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Tootmine (</a:t>
                      </a:r>
                      <a:r>
                        <a:rPr lang="et-EE" sz="32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GWh</a:t>
                      </a:r>
                      <a:r>
                        <a:rPr lang="et-EE" sz="3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t-EE" sz="3200" b="1" dirty="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t-E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t-E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t-E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t-E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t-E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t-EE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R="33655" indent="101600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3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Hind</a:t>
                      </a:r>
                    </a:p>
                    <a:p>
                      <a:pPr marR="33655" indent="101600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(€/MWh)</a:t>
                      </a:r>
                      <a:endParaRPr lang="et-EE" sz="2400" dirty="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15897353"/>
                  </a:ext>
                </a:extLst>
              </a:tr>
              <a:tr h="663892">
                <a:tc vMerge="1">
                  <a:txBody>
                    <a:bodyPr/>
                    <a:lstStyle/>
                    <a:p>
                      <a:endParaRPr lang="et-E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t-EE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R="33655" indent="101600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Kokku</a:t>
                      </a:r>
                      <a:endParaRPr lang="et-EE" sz="2400" b="1" dirty="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marR="33655" indent="101600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Tuul</a:t>
                      </a:r>
                      <a:endParaRPr lang="et-EE" sz="2800" b="1" dirty="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t-E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t-E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R="33655" indent="101600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Päike</a:t>
                      </a:r>
                      <a:endParaRPr lang="et-EE" sz="2800" b="1" dirty="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t-E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t-E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t-E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4078636"/>
                  </a:ext>
                </a:extLst>
              </a:tr>
              <a:tr h="720850">
                <a:tc vMerge="1">
                  <a:txBody>
                    <a:bodyPr/>
                    <a:lstStyle/>
                    <a:p>
                      <a:endParaRPr lang="et-E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t-E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t-E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33655" indent="101600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GWh</a:t>
                      </a:r>
                      <a:endParaRPr lang="et-EE" sz="2400" b="1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3655" indent="101600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et-EE" sz="2400" b="1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3655" indent="101600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</a:t>
                      </a:r>
                      <a:endParaRPr lang="et-EE" sz="2400" b="1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3655" indent="101600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GWh</a:t>
                      </a:r>
                      <a:endParaRPr lang="et-EE" sz="2400" b="1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3655" indent="101600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et-EE" sz="2400" b="1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3655" indent="101600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</a:t>
                      </a:r>
                      <a:endParaRPr lang="et-EE" sz="2400" b="1" dirty="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t-E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9256544"/>
                  </a:ext>
                </a:extLst>
              </a:tr>
              <a:tr h="663892">
                <a:tc>
                  <a:txBody>
                    <a:bodyPr/>
                    <a:lstStyle/>
                    <a:p>
                      <a:pPr marR="33655" indent="101600" algn="just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et-EE" sz="2800" dirty="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3655" indent="101600" algn="just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7953,8</a:t>
                      </a:r>
                      <a:endParaRPr lang="et-EE" sz="2400" b="1" dirty="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3655" indent="101600" algn="just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4397,9</a:t>
                      </a:r>
                      <a:endParaRPr lang="et-EE" sz="2400" b="1" dirty="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3655" indent="101600" algn="just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881,4</a:t>
                      </a:r>
                      <a:endParaRPr lang="et-EE" sz="2400" b="1" dirty="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3655" indent="101600" algn="just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11,1</a:t>
                      </a:r>
                      <a:endParaRPr lang="et-EE" sz="2400" b="1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3655" indent="101600" algn="just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0,26</a:t>
                      </a:r>
                      <a:endParaRPr lang="et-EE" sz="2400" b="1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3655" indent="101600" algn="just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128,0</a:t>
                      </a:r>
                      <a:endParaRPr lang="et-EE" sz="2400" b="1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3655" indent="101600" algn="just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1,6</a:t>
                      </a:r>
                      <a:endParaRPr lang="et-EE" sz="2400" b="1" dirty="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3655" indent="101600" algn="just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0,11</a:t>
                      </a:r>
                      <a:endParaRPr lang="et-EE" sz="2400" b="1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3655" indent="101600" algn="just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33,72</a:t>
                      </a:r>
                      <a:endParaRPr lang="et-EE" sz="2400" b="1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94465205"/>
                  </a:ext>
                </a:extLst>
              </a:tr>
              <a:tr h="663892">
                <a:tc>
                  <a:txBody>
                    <a:bodyPr/>
                    <a:lstStyle/>
                    <a:p>
                      <a:pPr marR="33655" indent="101600" algn="just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et-EE" sz="2800" dirty="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3655" indent="101600" algn="just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8428,4</a:t>
                      </a:r>
                      <a:endParaRPr lang="et-EE" sz="2400" b="1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3655" indent="101600" algn="just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5899,5</a:t>
                      </a:r>
                      <a:endParaRPr lang="et-EE" sz="2400" b="1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3655" indent="101600" algn="just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781,3</a:t>
                      </a:r>
                      <a:endParaRPr lang="et-EE" sz="2400" b="1" dirty="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3655" indent="101600" algn="just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9,39</a:t>
                      </a:r>
                      <a:endParaRPr lang="et-EE" sz="2400" b="1" dirty="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3655" indent="101600" algn="just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0,28</a:t>
                      </a:r>
                      <a:endParaRPr lang="et-EE" sz="2400" b="1" dirty="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3655" indent="101600" algn="just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328,7</a:t>
                      </a:r>
                      <a:endParaRPr lang="et-EE" sz="2400" b="1" dirty="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3655" indent="101600" algn="just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3,9</a:t>
                      </a:r>
                      <a:endParaRPr lang="et-EE" sz="2400" b="1" dirty="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3655" indent="101600" algn="just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0,11</a:t>
                      </a:r>
                      <a:endParaRPr lang="et-EE" sz="2400" b="1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3655" indent="101600" algn="just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86,72</a:t>
                      </a:r>
                      <a:endParaRPr lang="et-EE" sz="2400" b="1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04177816"/>
                  </a:ext>
                </a:extLst>
              </a:tr>
              <a:tr h="663892">
                <a:tc>
                  <a:txBody>
                    <a:bodyPr/>
                    <a:lstStyle/>
                    <a:p>
                      <a:pPr marR="33655" indent="101600" algn="just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endParaRPr lang="et-EE" sz="2800" dirty="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3655" indent="101600" algn="just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8181,8</a:t>
                      </a:r>
                      <a:endParaRPr lang="et-EE" sz="2400" b="1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3655" indent="101600" algn="just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7344,3</a:t>
                      </a:r>
                      <a:endParaRPr lang="et-EE" sz="2400" b="1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3655" indent="101600" algn="just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683,8</a:t>
                      </a:r>
                      <a:endParaRPr lang="et-EE" sz="2400" b="1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3655" indent="101600" algn="just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9,31</a:t>
                      </a:r>
                      <a:endParaRPr lang="et-EE" sz="2400" b="1" dirty="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3655" indent="101600" algn="just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0,24</a:t>
                      </a:r>
                      <a:endParaRPr lang="et-EE" sz="2400" b="1" dirty="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3655" indent="101600" algn="just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513,3</a:t>
                      </a:r>
                      <a:endParaRPr lang="et-EE" sz="2400" b="1" dirty="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3655" indent="101600" algn="just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7,0</a:t>
                      </a:r>
                      <a:endParaRPr lang="et-EE" sz="2400" b="1" dirty="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3655" indent="101600" algn="just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0,12</a:t>
                      </a:r>
                      <a:endParaRPr lang="et-EE" sz="2400" b="1" dirty="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3655" indent="101600" algn="just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192,82</a:t>
                      </a:r>
                      <a:endParaRPr lang="et-EE" sz="2400" b="1" dirty="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86287316"/>
                  </a:ext>
                </a:extLst>
              </a:tr>
              <a:tr h="663892">
                <a:tc>
                  <a:txBody>
                    <a:bodyPr/>
                    <a:lstStyle/>
                    <a:p>
                      <a:pPr marR="33655" indent="101600" algn="just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2023*</a:t>
                      </a:r>
                      <a:endParaRPr lang="et-EE" sz="2800" dirty="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3655" indent="101600" algn="just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6464,7</a:t>
                      </a:r>
                      <a:endParaRPr lang="et-EE" sz="2400" b="1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3655" indent="101600" algn="just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3995,0</a:t>
                      </a:r>
                      <a:endParaRPr lang="et-EE" sz="2400" b="1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3655" indent="101600" algn="just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683,7</a:t>
                      </a:r>
                      <a:endParaRPr lang="et-EE" sz="2400" b="1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3655" indent="101600" algn="just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10,6</a:t>
                      </a:r>
                      <a:endParaRPr lang="et-EE" sz="2400" b="1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3655" indent="101600" algn="just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0,25</a:t>
                      </a:r>
                      <a:endParaRPr lang="et-EE" sz="2400" b="1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3655" indent="101600" algn="just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645,6</a:t>
                      </a:r>
                      <a:endParaRPr lang="et-EE" sz="2400" b="1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3655" indent="101600" algn="just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10,0</a:t>
                      </a:r>
                      <a:endParaRPr lang="et-EE" sz="2400" b="1" dirty="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3655" indent="101600" algn="just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0,15</a:t>
                      </a:r>
                      <a:endParaRPr lang="et-EE" sz="2400" b="1" dirty="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3655" indent="101600" algn="just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89,55</a:t>
                      </a:r>
                      <a:endParaRPr lang="et-EE" sz="2400" b="1" dirty="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417673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44061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t-EE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Juhitavad võimsused ja tarbimisvõimsus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E1478F2-D855-3345-B7DC-B50593C6ADC9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/>
          <a:srcRect l="1835" t="5790" r="5529" b="2056"/>
          <a:stretch/>
        </p:blipFill>
        <p:spPr>
          <a:xfrm>
            <a:off x="500932" y="1825625"/>
            <a:ext cx="11092070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8401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321" y="97971"/>
            <a:ext cx="11291207" cy="1461408"/>
          </a:xfrm>
        </p:spPr>
        <p:txBody>
          <a:bodyPr>
            <a:normAutofit fontScale="90000"/>
          </a:bodyPr>
          <a:lstStyle/>
          <a:p>
            <a:r>
              <a:rPr lang="et-EE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Kavandatav-tuul</a:t>
            </a:r>
            <a:r>
              <a:rPr lang="et-EE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ja päike aastaks 2030</a:t>
            </a:r>
            <a:br>
              <a:rPr lang="et-EE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t-EE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Allikad</a:t>
            </a:r>
            <a:r>
              <a:rPr 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1. </a:t>
            </a:r>
            <a:r>
              <a:rPr lang="et-EE" sz="20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https://rohetiiger.ee/wp-content/uploads/2022/10/Teekaardilugu2023-1.pdf</a:t>
            </a:r>
            <a:br>
              <a:rPr 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t-E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et-EE" sz="20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https://dashboard.elering.ee/et/</a:t>
            </a:r>
            <a:r>
              <a:rPr lang="et-EE" sz="2000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system</a:t>
            </a:r>
            <a:r>
              <a:rPr lang="et-EE" sz="20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/</a:t>
            </a:r>
            <a:r>
              <a:rPr lang="et-EE" sz="2000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with-plan</a:t>
            </a:r>
            <a:r>
              <a:rPr lang="et-EE" sz="20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/</a:t>
            </a:r>
            <a:r>
              <a:rPr lang="et-EE" sz="2000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production-consumption?interval</a:t>
            </a:r>
            <a:r>
              <a:rPr lang="et-EE" sz="20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=</a:t>
            </a:r>
            <a:r>
              <a:rPr lang="et-EE" sz="2000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minute&amp;period</a:t>
            </a:r>
            <a:r>
              <a:rPr lang="et-EE" sz="20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=</a:t>
            </a:r>
            <a:r>
              <a:rPr lang="et-EE" sz="2000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search&amp;start</a:t>
            </a:r>
            <a:r>
              <a:rPr lang="et-EE" sz="20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=2022-07-31T21:00:00.000Z&amp;end=2023-07-31T20:59:59.000Z</a:t>
            </a:r>
            <a:br>
              <a:rPr lang="et-EE" dirty="0"/>
            </a:br>
            <a:endParaRPr lang="et-EE" sz="18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11949939"/>
              </p:ext>
            </p:extLst>
          </p:nvPr>
        </p:nvGraphicFramePr>
        <p:xfrm>
          <a:off x="693962" y="1559381"/>
          <a:ext cx="10659837" cy="60284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26624">
                  <a:extLst>
                    <a:ext uri="{9D8B030D-6E8A-4147-A177-3AD203B41FA5}">
                      <a16:colId xmlns:a16="http://schemas.microsoft.com/office/drawing/2014/main" val="3612821530"/>
                    </a:ext>
                  </a:extLst>
                </a:gridCol>
                <a:gridCol w="2623547">
                  <a:extLst>
                    <a:ext uri="{9D8B030D-6E8A-4147-A177-3AD203B41FA5}">
                      <a16:colId xmlns:a16="http://schemas.microsoft.com/office/drawing/2014/main" val="1451693878"/>
                    </a:ext>
                  </a:extLst>
                </a:gridCol>
                <a:gridCol w="1548049">
                  <a:extLst>
                    <a:ext uri="{9D8B030D-6E8A-4147-A177-3AD203B41FA5}">
                      <a16:colId xmlns:a16="http://schemas.microsoft.com/office/drawing/2014/main" val="958530278"/>
                    </a:ext>
                  </a:extLst>
                </a:gridCol>
                <a:gridCol w="1367049">
                  <a:extLst>
                    <a:ext uri="{9D8B030D-6E8A-4147-A177-3AD203B41FA5}">
                      <a16:colId xmlns:a16="http://schemas.microsoft.com/office/drawing/2014/main" val="3355528719"/>
                    </a:ext>
                  </a:extLst>
                </a:gridCol>
                <a:gridCol w="1054517">
                  <a:extLst>
                    <a:ext uri="{9D8B030D-6E8A-4147-A177-3AD203B41FA5}">
                      <a16:colId xmlns:a16="http://schemas.microsoft.com/office/drawing/2014/main" val="2205976181"/>
                    </a:ext>
                  </a:extLst>
                </a:gridCol>
                <a:gridCol w="1142205">
                  <a:extLst>
                    <a:ext uri="{9D8B030D-6E8A-4147-A177-3AD203B41FA5}">
                      <a16:colId xmlns:a16="http://schemas.microsoft.com/office/drawing/2014/main" val="2432933007"/>
                    </a:ext>
                  </a:extLst>
                </a:gridCol>
                <a:gridCol w="1142205">
                  <a:extLst>
                    <a:ext uri="{9D8B030D-6E8A-4147-A177-3AD203B41FA5}">
                      <a16:colId xmlns:a16="http://schemas.microsoft.com/office/drawing/2014/main" val="3408567155"/>
                    </a:ext>
                  </a:extLst>
                </a:gridCol>
                <a:gridCol w="1055641">
                  <a:extLst>
                    <a:ext uri="{9D8B030D-6E8A-4147-A177-3AD203B41FA5}">
                      <a16:colId xmlns:a16="http://schemas.microsoft.com/office/drawing/2014/main" val="3740079876"/>
                    </a:ext>
                  </a:extLst>
                </a:gridCol>
              </a:tblGrid>
              <a:tr h="271947">
                <a:tc rowSpan="2">
                  <a:txBody>
                    <a:bodyPr/>
                    <a:lstStyle/>
                    <a:p>
                      <a:pPr marR="33655" indent="101600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Jrk nr</a:t>
                      </a:r>
                      <a:endParaRPr lang="et-EE" sz="2000" dirty="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 gridSpan="2">
                  <a:txBody>
                    <a:bodyPr/>
                    <a:lstStyle/>
                    <a:p>
                      <a:pPr marR="33655" indent="101600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Primaar ressurss</a:t>
                      </a:r>
                      <a:endParaRPr lang="et-EE" sz="2400" dirty="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 hMerge="1">
                  <a:txBody>
                    <a:bodyPr/>
                    <a:lstStyle/>
                    <a:p>
                      <a:endParaRPr lang="et-E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R="33655" indent="101600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Tuul</a:t>
                      </a:r>
                      <a:endParaRPr lang="et-EE" sz="240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t-EE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R="33655" indent="101600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Päike</a:t>
                      </a:r>
                      <a:endParaRPr lang="et-EE" sz="240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marR="33655" indent="101600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HAEJ</a:t>
                      </a:r>
                      <a:endParaRPr lang="et-EE" sz="240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marR="33655" indent="101600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Aku</a:t>
                      </a:r>
                      <a:endParaRPr lang="et-EE" sz="240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76879896"/>
                  </a:ext>
                </a:extLst>
              </a:tr>
              <a:tr h="555560">
                <a:tc vMerge="1">
                  <a:txBody>
                    <a:bodyPr/>
                    <a:lstStyle/>
                    <a:p>
                      <a:endParaRPr lang="et-EE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t-EE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t-E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33655" indent="101600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Maal</a:t>
                      </a:r>
                      <a:endParaRPr lang="et-EE" sz="2400" dirty="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3655" indent="101600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Merel</a:t>
                      </a:r>
                      <a:endParaRPr lang="et-EE" sz="240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t-E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t-E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t-E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4283484"/>
                  </a:ext>
                </a:extLst>
              </a:tr>
              <a:tr h="555560">
                <a:tc>
                  <a:txBody>
                    <a:bodyPr/>
                    <a:lstStyle/>
                    <a:p>
                      <a:pPr marR="33655" indent="101600" algn="just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et-EE" sz="240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R="33655" indent="101600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Kavandav koguvõimsus MW</a:t>
                      </a:r>
                      <a:endParaRPr lang="et-EE" sz="2400" dirty="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t-E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33655" indent="101600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1 300</a:t>
                      </a:r>
                      <a:endParaRPr lang="et-EE" sz="2400" b="1" dirty="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3655" indent="101600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2 700</a:t>
                      </a:r>
                      <a:endParaRPr lang="et-EE" sz="2400" b="1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3655" indent="101600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1 300</a:t>
                      </a:r>
                      <a:endParaRPr lang="et-EE" sz="2400" b="1" dirty="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3655" indent="101600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</a:t>
                      </a:r>
                      <a:endParaRPr lang="et-EE" sz="2400" b="1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3655" indent="101600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</a:t>
                      </a:r>
                      <a:endParaRPr lang="et-EE" sz="2400" b="1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58512408"/>
                  </a:ext>
                </a:extLst>
              </a:tr>
              <a:tr h="555560">
                <a:tc>
                  <a:txBody>
                    <a:bodyPr/>
                    <a:lstStyle/>
                    <a:p>
                      <a:pPr marR="33655" indent="101600" algn="just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et-EE" sz="240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R="33655" indent="101600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Olemasolevale lisandub</a:t>
                      </a:r>
                    </a:p>
                    <a:p>
                      <a:pPr marR="33655" indent="101600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MW</a:t>
                      </a:r>
                      <a:endParaRPr lang="et-EE" sz="2400" dirty="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t-E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33655" indent="101600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</a:t>
                      </a:r>
                      <a:endParaRPr lang="et-EE" sz="2400" b="1" dirty="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3655" indent="101600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2 700</a:t>
                      </a:r>
                      <a:endParaRPr lang="et-EE" sz="2400" b="1" dirty="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3655" indent="101600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775</a:t>
                      </a:r>
                      <a:endParaRPr lang="et-EE" sz="2400" b="1" dirty="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3655" indent="101600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t-EE" sz="2400" b="1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3655" indent="101600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t-EE" sz="2400" b="1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58373238"/>
                  </a:ext>
                </a:extLst>
              </a:tr>
              <a:tr h="555560">
                <a:tc>
                  <a:txBody>
                    <a:bodyPr/>
                    <a:lstStyle/>
                    <a:p>
                      <a:pPr marR="33655" indent="101600" algn="just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et-EE" sz="240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R="33655" indent="101600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Investeering,</a:t>
                      </a:r>
                    </a:p>
                    <a:p>
                      <a:pPr marR="33655" indent="101600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milj €/MW</a:t>
                      </a:r>
                      <a:endParaRPr lang="et-EE" sz="2400" dirty="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t-E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33655" indent="101600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1,19</a:t>
                      </a:r>
                      <a:endParaRPr lang="et-EE" sz="2400" b="1" dirty="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3655" indent="101600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1,79</a:t>
                      </a:r>
                      <a:endParaRPr lang="et-EE" sz="2400" b="1" dirty="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3655" indent="101600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0,68</a:t>
                      </a:r>
                      <a:endParaRPr lang="et-EE" sz="2400" b="1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3655" indent="101600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1,2</a:t>
                      </a:r>
                      <a:endParaRPr lang="et-EE" sz="2400" b="1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3655" indent="101600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0,79</a:t>
                      </a:r>
                      <a:endParaRPr lang="et-EE" sz="2400" b="1" dirty="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24627558"/>
                  </a:ext>
                </a:extLst>
              </a:tr>
              <a:tr h="555560">
                <a:tc>
                  <a:txBody>
                    <a:bodyPr/>
                    <a:lstStyle/>
                    <a:p>
                      <a:pPr marR="33655" indent="101600" algn="just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et-EE" sz="240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R="33655" indent="101600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Lisavõimsuse investeering</a:t>
                      </a:r>
                    </a:p>
                    <a:p>
                      <a:pPr marR="33655" indent="101600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miljard eurot</a:t>
                      </a:r>
                      <a:endParaRPr lang="et-EE" sz="2400" dirty="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t-E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33655" indent="101600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1,19</a:t>
                      </a:r>
                      <a:endParaRPr lang="et-EE" sz="2400" b="1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3655" indent="101600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4,833</a:t>
                      </a:r>
                      <a:endParaRPr lang="et-EE" sz="2400" b="1" dirty="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3655" indent="101600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0,527</a:t>
                      </a:r>
                      <a:endParaRPr lang="et-EE" sz="2400" b="1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3655" indent="101600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</a:t>
                      </a:r>
                      <a:endParaRPr lang="et-EE" sz="2400" b="1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3655" indent="101600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0,79</a:t>
                      </a:r>
                      <a:endParaRPr lang="et-EE" sz="2400" b="1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75840441"/>
                  </a:ext>
                </a:extLst>
              </a:tr>
              <a:tr h="271947">
                <a:tc>
                  <a:txBody>
                    <a:bodyPr/>
                    <a:lstStyle/>
                    <a:p>
                      <a:pPr marR="33655" indent="101600" algn="just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et-EE" sz="240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R="33655" indent="101600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Toodang, </a:t>
                      </a:r>
                      <a:r>
                        <a:rPr lang="et-EE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TWh</a:t>
                      </a:r>
                      <a:r>
                        <a:rPr lang="et-EE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/a</a:t>
                      </a:r>
                      <a:endParaRPr lang="et-EE" sz="2400" dirty="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t-E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33655" indent="101600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4,2</a:t>
                      </a:r>
                      <a:endParaRPr lang="et-EE" sz="2400" b="1" dirty="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3655" indent="101600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13,4</a:t>
                      </a:r>
                      <a:endParaRPr lang="et-EE" sz="2400" b="1" dirty="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3655" indent="101600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0,74</a:t>
                      </a:r>
                      <a:endParaRPr lang="et-EE" sz="2400" b="1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3655" indent="101600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t-EE" sz="2400" b="1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3655" indent="101600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t-EE" sz="2400" b="1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02644304"/>
                  </a:ext>
                </a:extLst>
              </a:tr>
              <a:tr h="555560">
                <a:tc>
                  <a:txBody>
                    <a:bodyPr/>
                    <a:lstStyle/>
                    <a:p>
                      <a:pPr marR="33655" indent="101600" algn="just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et-EE" sz="240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R="33655" indent="101600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Energia hind,</a:t>
                      </a:r>
                    </a:p>
                    <a:p>
                      <a:pPr marR="33655" indent="101600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€/MWh</a:t>
                      </a:r>
                      <a:endParaRPr lang="et-EE" sz="2400" dirty="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t-E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33655" indent="101600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45-65</a:t>
                      </a:r>
                      <a:endParaRPr lang="et-EE" sz="2400" b="1" dirty="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3655" indent="101600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62-82</a:t>
                      </a:r>
                      <a:endParaRPr lang="et-EE" sz="2400" b="1" dirty="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3655" indent="101600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64-85</a:t>
                      </a:r>
                      <a:endParaRPr lang="et-EE" sz="2400" b="1" dirty="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3655" indent="101600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t-EE" sz="2400" b="1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3655" indent="101600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t-EE" sz="2400" b="1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62774895"/>
                  </a:ext>
                </a:extLst>
              </a:tr>
              <a:tr h="555560">
                <a:tc>
                  <a:txBody>
                    <a:bodyPr/>
                    <a:lstStyle/>
                    <a:p>
                      <a:pPr marR="33655" indent="101600" algn="just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et-EE" sz="240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R="33655" indent="101600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Töötunnid,  h/a</a:t>
                      </a:r>
                      <a:endParaRPr lang="et-EE" sz="240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t-E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33655" indent="101600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3 500</a:t>
                      </a:r>
                      <a:endParaRPr lang="et-EE" sz="2400" b="1" dirty="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3655" indent="101600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5 000</a:t>
                      </a:r>
                      <a:endParaRPr lang="et-EE" sz="2400" b="1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3655" indent="101600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1 000</a:t>
                      </a:r>
                      <a:endParaRPr lang="et-EE" sz="2400" b="1" dirty="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3655" indent="101600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2 000</a:t>
                      </a:r>
                      <a:endParaRPr lang="et-EE" sz="2400" b="1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3655" indent="101600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t-EE" sz="2400" b="1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54128791"/>
                  </a:ext>
                </a:extLst>
              </a:tr>
              <a:tr h="271947">
                <a:tc rowSpan="2">
                  <a:txBody>
                    <a:bodyPr/>
                    <a:lstStyle/>
                    <a:p>
                      <a:pPr marR="33655" indent="101600" algn="just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et-EE" sz="240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marR="33655" indent="101600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Võimsuse kasutustegur</a:t>
                      </a:r>
                      <a:endParaRPr lang="et-EE" sz="240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3655" indent="101600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Oodatav</a:t>
                      </a:r>
                      <a:endParaRPr lang="et-EE" sz="240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3655" indent="101600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0,38</a:t>
                      </a:r>
                      <a:endParaRPr lang="et-EE" sz="2400" b="1" dirty="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3655" indent="101600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0,56</a:t>
                      </a:r>
                      <a:endParaRPr lang="et-EE" sz="2400" b="1" dirty="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3655" indent="101600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0.113</a:t>
                      </a:r>
                      <a:endParaRPr lang="et-EE" sz="2400" b="1" dirty="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3655" indent="101600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t-EE" sz="2400" b="1" dirty="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3655" indent="101600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t-EE" sz="2400" b="1" dirty="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71198708"/>
                  </a:ext>
                </a:extLst>
              </a:tr>
              <a:tr h="283612">
                <a:tc vMerge="1">
                  <a:txBody>
                    <a:bodyPr/>
                    <a:lstStyle/>
                    <a:p>
                      <a:endParaRPr lang="et-E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t-E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33655" indent="101600" algn="just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2020-23</a:t>
                      </a:r>
                      <a:endParaRPr lang="et-EE" sz="240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3655" indent="101600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0,26</a:t>
                      </a:r>
                      <a:endParaRPr lang="et-EE" sz="2400" b="1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3655" indent="101600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t-EE" sz="2400" b="1" dirty="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3655" indent="101600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0,115</a:t>
                      </a:r>
                      <a:endParaRPr lang="et-EE" sz="2400" b="1" dirty="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3655" indent="101600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t-EE" sz="2400" b="1" dirty="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3655" indent="101600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t-EE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t-EE" sz="2400" b="1" dirty="0">
                        <a:solidFill>
                          <a:srgbClr val="181717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88979069"/>
                  </a:ext>
                </a:extLst>
              </a:tr>
            </a:tbl>
          </a:graphicData>
        </a:graphic>
      </p:graphicFrame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-4363964" y="-47408"/>
            <a:ext cx="16555964" cy="504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7702727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t-EE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Elektrisüsteemi tasakaal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t-EE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Ilmastikust sõltuva elektritootmise lisandumine  elektrisüsteemi eeldab </a:t>
            </a:r>
            <a:r>
              <a:rPr lang="et-EE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samaaegselt investeeringuid </a:t>
            </a:r>
            <a:r>
              <a:rPr lang="et-EE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elektrisüsteemi paindlikkuse loomiseks:</a:t>
            </a:r>
          </a:p>
          <a:p>
            <a:pPr lvl="0"/>
            <a:r>
              <a:rPr lang="et-EE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Salvestus;</a:t>
            </a:r>
          </a:p>
          <a:p>
            <a:pPr lvl="0"/>
            <a:r>
              <a:rPr lang="et-EE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Tarbimise juhtimine (kompensatsioonimehhanism-osalemine elektrituru hinnakujundus- </a:t>
            </a:r>
            <a:r>
              <a:rPr lang="et-EE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lisaoksion</a:t>
            </a:r>
            <a:r>
              <a:rPr lang="et-EE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r>
              <a:rPr lang="et-EE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Juhitav tootmine</a:t>
            </a:r>
          </a:p>
        </p:txBody>
      </p:sp>
    </p:spTree>
    <p:extLst>
      <p:ext uri="{BB962C8B-B14F-4D97-AF65-F5344CB8AC3E}">
        <p14:creationId xmlns:p14="http://schemas.microsoft.com/office/powerpoint/2010/main" val="25284010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3367" y="270344"/>
            <a:ext cx="11974664" cy="6162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4473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809" y="365126"/>
            <a:ext cx="10995991" cy="636738"/>
          </a:xfrm>
        </p:spPr>
        <p:txBody>
          <a:bodyPr>
            <a:normAutofit fontScale="90000"/>
          </a:bodyPr>
          <a:lstStyle/>
          <a:p>
            <a:pPr algn="ctr"/>
            <a:r>
              <a:rPr lang="et-EE" dirty="0"/>
              <a:t> Turud</a:t>
            </a:r>
            <a:br>
              <a:rPr lang="et-EE" dirty="0"/>
            </a:br>
            <a:r>
              <a:rPr lang="et-EE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Investeeringute  tugi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367" y="1343770"/>
            <a:ext cx="11974664" cy="5514230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t-EE" sz="5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Elektrisüsteemi areng:</a:t>
            </a:r>
          </a:p>
          <a:p>
            <a:pPr marL="0" indent="0">
              <a:buNone/>
            </a:pPr>
            <a:r>
              <a:rPr lang="et-EE" sz="5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Pikaajaline</a:t>
            </a:r>
          </a:p>
          <a:p>
            <a:pPr marL="0" indent="0">
              <a:buNone/>
            </a:pPr>
            <a:r>
              <a:rPr lang="et-EE" sz="5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Tervikprobleeme lahendav </a:t>
            </a:r>
            <a:r>
              <a:rPr lang="et-EE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(mitte probleemiprobleemipõhine)</a:t>
            </a:r>
          </a:p>
          <a:p>
            <a:pPr marL="0" indent="0">
              <a:buNone/>
            </a:pPr>
            <a:endParaRPr lang="et-EE" dirty="0"/>
          </a:p>
          <a:p>
            <a:r>
              <a:rPr lang="et-EE" sz="5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Kavandatav investeeringugarantii meretuuleparkidele </a:t>
            </a:r>
            <a:r>
              <a:rPr lang="et-EE" sz="59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kindlustatakse  investorile riskivaba pikaajaline ja kindel tulukus kuid pole  tootja ja tarbija vaheliste riskide haldamises  õiglane vajab analüüsi, sest:</a:t>
            </a:r>
            <a:r>
              <a:rPr lang="et-EE" sz="5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</a:t>
            </a:r>
          </a:p>
          <a:p>
            <a:pPr lvl="0"/>
            <a:r>
              <a:rPr lang="et-EE" sz="5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Meretuuleparkide arendamise tempo  tõttu on võimalikke arendajaid maksimaalselt vaid 2-3, puudub konkurents. </a:t>
            </a:r>
          </a:p>
          <a:p>
            <a:pPr lvl="0"/>
            <a:r>
              <a:rPr lang="et-EE" sz="5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Investori finantsgarantii välistab salvestuse (tasakaalustamise) vajaduse</a:t>
            </a:r>
          </a:p>
          <a:p>
            <a:pPr lvl="0"/>
            <a:r>
              <a:rPr lang="et-EE" sz="5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Viimasel suuremahulisel  vähempakkumisel 2023. aasta kevadel  maismaa tuule- ja päikeseelektrile fikseeriti  taastuvelektri vähempakkumise hind 39,8€/MWh, hind meretuulel? </a:t>
            </a:r>
          </a:p>
          <a:p>
            <a:r>
              <a:rPr lang="et-EE" sz="5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Elektritootjatele rakendatakse erinevaid turutingimusi, sealjuures ka taastuvenergia- ja süsinikuvaba elektritootjate  ebavõrdne kohtlemine</a:t>
            </a:r>
          </a:p>
          <a:p>
            <a:pPr marL="0" indent="0">
              <a:buNone/>
            </a:pPr>
            <a:endParaRPr lang="et-EE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9600593" y="1845836"/>
            <a:ext cx="1435100" cy="84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7462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89032"/>
          </a:xfrm>
        </p:spPr>
        <p:txBody>
          <a:bodyPr>
            <a:noAutofit/>
          </a:bodyPr>
          <a:lstStyle/>
          <a:p>
            <a:pPr algn="ctr"/>
            <a:r>
              <a:rPr lang="et-EE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Salvestuse ebabilansi </a:t>
            </a:r>
            <a:r>
              <a:rPr lang="et-EE" sz="4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silujana</a:t>
            </a:r>
            <a:r>
              <a:rPr lang="et-EE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4" name="Content Placeholder 3" descr="Chart, bar chart&#10;&#10;Description automatically generated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613" y="1192696"/>
            <a:ext cx="11306755" cy="5271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7991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BBCB87C7-1AEC-8565-9F38-5C687796A264}"/>
              </a:ext>
            </a:extLst>
          </p:cNvPr>
          <p:cNvSpPr/>
          <p:nvPr/>
        </p:nvSpPr>
        <p:spPr>
          <a:xfrm>
            <a:off x="6947896" y="3480463"/>
            <a:ext cx="4434337" cy="8025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23C61E0A-9FAB-877F-BF46-88E54AF9688E}"/>
              </a:ext>
            </a:extLst>
          </p:cNvPr>
          <p:cNvSpPr/>
          <p:nvPr/>
        </p:nvSpPr>
        <p:spPr>
          <a:xfrm>
            <a:off x="6947896" y="2929307"/>
            <a:ext cx="4434337" cy="50761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45EAFA89-EBA3-3867-4C08-1D852F4E1376}"/>
              </a:ext>
            </a:extLst>
          </p:cNvPr>
          <p:cNvSpPr/>
          <p:nvPr/>
        </p:nvSpPr>
        <p:spPr>
          <a:xfrm>
            <a:off x="6947896" y="2202460"/>
            <a:ext cx="4434337" cy="65590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1535BBED-9E3B-6F7C-660F-DEEBDA1B6276}"/>
              </a:ext>
            </a:extLst>
          </p:cNvPr>
          <p:cNvSpPr/>
          <p:nvPr/>
        </p:nvSpPr>
        <p:spPr>
          <a:xfrm>
            <a:off x="6947896" y="1799898"/>
            <a:ext cx="4434337" cy="3695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942B4C4C-B584-DE38-C892-79DC2BE2CDC5}"/>
              </a:ext>
            </a:extLst>
          </p:cNvPr>
          <p:cNvSpPr/>
          <p:nvPr/>
        </p:nvSpPr>
        <p:spPr>
          <a:xfrm>
            <a:off x="6947896" y="1404598"/>
            <a:ext cx="4434337" cy="3695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DF8368B-F331-D72E-C4AE-C5B37B74A9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562"/>
          <a:stretch/>
        </p:blipFill>
        <p:spPr>
          <a:xfrm>
            <a:off x="0" y="4701702"/>
            <a:ext cx="12192000" cy="215629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A158983-4319-1EDE-D303-452FEF3A9409}"/>
              </a:ext>
            </a:extLst>
          </p:cNvPr>
          <p:cNvSpPr txBox="1"/>
          <p:nvPr/>
        </p:nvSpPr>
        <p:spPr>
          <a:xfrm>
            <a:off x="742918" y="242132"/>
            <a:ext cx="11371633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Eesti</a:t>
            </a:r>
            <a:r>
              <a:rPr lang="en-US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energiapüramiid</a:t>
            </a:r>
            <a:r>
              <a:rPr lang="en-US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koos</a:t>
            </a:r>
            <a:r>
              <a:rPr lang="en-US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salvestusega</a:t>
            </a:r>
            <a:endParaRPr lang="en-US" sz="3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br>
              <a:rPr lang="en-US" sz="3600" dirty="0">
                <a:solidFill>
                  <a:srgbClr val="0070C0"/>
                </a:solidFill>
              </a:rPr>
            </a:br>
            <a:endParaRPr lang="et-EE" sz="2000" dirty="0">
              <a:solidFill>
                <a:srgbClr val="0070C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CC62E3-14D3-E71A-13C9-B575AFC62BE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284"/>
          <a:stretch/>
        </p:blipFill>
        <p:spPr>
          <a:xfrm>
            <a:off x="1136194" y="1183454"/>
            <a:ext cx="5546387" cy="404363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341A619-D283-42E0-B7B2-233BC3464C18}"/>
              </a:ext>
            </a:extLst>
          </p:cNvPr>
          <p:cNvSpPr txBox="1"/>
          <p:nvPr/>
        </p:nvSpPr>
        <p:spPr>
          <a:xfrm rot="20695350">
            <a:off x="2313295" y="3964076"/>
            <a:ext cx="22928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solidFill>
                  <a:schemeClr val="bg1"/>
                </a:solidFill>
              </a:rPr>
              <a:t>Tuul</a:t>
            </a:r>
            <a:r>
              <a:rPr lang="en-US" sz="1200" dirty="0">
                <a:solidFill>
                  <a:schemeClr val="bg1"/>
                </a:solidFill>
              </a:rPr>
              <a:t> ja </a:t>
            </a:r>
            <a:r>
              <a:rPr lang="en-US" sz="1200" dirty="0" err="1">
                <a:solidFill>
                  <a:schemeClr val="bg1"/>
                </a:solidFill>
              </a:rPr>
              <a:t>päike</a:t>
            </a:r>
            <a:r>
              <a:rPr lang="en-US" sz="1200" dirty="0">
                <a:solidFill>
                  <a:schemeClr val="bg1"/>
                </a:solidFill>
              </a:rPr>
              <a:t> 2030</a:t>
            </a:r>
            <a:endParaRPr lang="et-EE" sz="12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DF3190C-3D13-7199-FEDB-C618C1AEACC6}"/>
              </a:ext>
            </a:extLst>
          </p:cNvPr>
          <p:cNvSpPr txBox="1"/>
          <p:nvPr/>
        </p:nvSpPr>
        <p:spPr>
          <a:xfrm rot="19943602">
            <a:off x="1985080" y="3480955"/>
            <a:ext cx="22928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CHP (</a:t>
            </a:r>
            <a:r>
              <a:rPr lang="en-US" sz="1200" dirty="0" err="1">
                <a:solidFill>
                  <a:schemeClr val="bg1"/>
                </a:solidFill>
              </a:rPr>
              <a:t>koostootmisjaamad</a:t>
            </a:r>
            <a:r>
              <a:rPr lang="en-US" sz="1200" dirty="0">
                <a:solidFill>
                  <a:schemeClr val="bg1"/>
                </a:solidFill>
              </a:rPr>
              <a:t>)</a:t>
            </a:r>
            <a:endParaRPr lang="et-EE" sz="1200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774049-9217-A111-94CD-FCD84401A0F8}"/>
              </a:ext>
            </a:extLst>
          </p:cNvPr>
          <p:cNvSpPr txBox="1"/>
          <p:nvPr/>
        </p:nvSpPr>
        <p:spPr>
          <a:xfrm rot="19943602">
            <a:off x="1889546" y="3290501"/>
            <a:ext cx="22928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solidFill>
                  <a:schemeClr val="bg1"/>
                </a:solidFill>
              </a:rPr>
              <a:t>Baasjaam</a:t>
            </a:r>
            <a:r>
              <a:rPr lang="en-US" sz="1200" dirty="0">
                <a:solidFill>
                  <a:schemeClr val="bg1"/>
                </a:solidFill>
              </a:rPr>
              <a:t> (300MW)</a:t>
            </a:r>
            <a:endParaRPr lang="et-EE" sz="1200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EDE4D5F-52DE-2E82-3FD6-F494FF1EE2BB}"/>
              </a:ext>
            </a:extLst>
          </p:cNvPr>
          <p:cNvSpPr txBox="1"/>
          <p:nvPr/>
        </p:nvSpPr>
        <p:spPr>
          <a:xfrm rot="19546623">
            <a:off x="1737163" y="2937675"/>
            <a:ext cx="22928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solidFill>
                  <a:schemeClr val="bg1"/>
                </a:solidFill>
              </a:rPr>
              <a:t>Salvesti</a:t>
            </a:r>
            <a:endParaRPr lang="et-EE" sz="1200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985512A-9248-C1A7-09AE-6F7207F709A9}"/>
              </a:ext>
            </a:extLst>
          </p:cNvPr>
          <p:cNvSpPr txBox="1"/>
          <p:nvPr/>
        </p:nvSpPr>
        <p:spPr>
          <a:xfrm rot="18855230">
            <a:off x="1464096" y="2636523"/>
            <a:ext cx="22928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(Bio)</a:t>
            </a:r>
            <a:r>
              <a:rPr lang="en-US" sz="1200" dirty="0" err="1">
                <a:solidFill>
                  <a:schemeClr val="bg1"/>
                </a:solidFill>
              </a:rPr>
              <a:t>gaas</a:t>
            </a:r>
            <a:endParaRPr lang="et-EE" sz="1200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073F30D-8FA7-C1A6-F565-59C3883306C5}"/>
              </a:ext>
            </a:extLst>
          </p:cNvPr>
          <p:cNvSpPr txBox="1"/>
          <p:nvPr/>
        </p:nvSpPr>
        <p:spPr>
          <a:xfrm rot="19960714">
            <a:off x="4766161" y="2367979"/>
            <a:ext cx="22928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solidFill>
                  <a:schemeClr val="bg1"/>
                </a:solidFill>
              </a:rPr>
              <a:t>Ülejääk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salvestisse</a:t>
            </a:r>
            <a:endParaRPr lang="et-EE" sz="1200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6971D32-BC9B-9114-AD98-1C2EAE69CC90}"/>
              </a:ext>
            </a:extLst>
          </p:cNvPr>
          <p:cNvSpPr txBox="1"/>
          <p:nvPr/>
        </p:nvSpPr>
        <p:spPr>
          <a:xfrm rot="19699895">
            <a:off x="5814585" y="2234695"/>
            <a:ext cx="22928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solidFill>
                  <a:schemeClr val="bg1"/>
                </a:solidFill>
              </a:rPr>
              <a:t>Ülejääk</a:t>
            </a:r>
            <a:endParaRPr lang="et-EE" sz="1200" dirty="0">
              <a:solidFill>
                <a:schemeClr val="bg1"/>
              </a:solidFill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E0D1CF26-CD6C-A83E-D2B3-9B367CB9DFC0}"/>
              </a:ext>
            </a:extLst>
          </p:cNvPr>
          <p:cNvGrpSpPr/>
          <p:nvPr/>
        </p:nvGrpSpPr>
        <p:grpSpPr>
          <a:xfrm>
            <a:off x="5590039" y="2672064"/>
            <a:ext cx="385753" cy="369332"/>
            <a:chOff x="6584612" y="2064407"/>
            <a:chExt cx="385753" cy="369332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D7719CE4-3AE3-B0FD-B65D-4FE355CD7AD1}"/>
                </a:ext>
              </a:extLst>
            </p:cNvPr>
            <p:cNvSpPr/>
            <p:nvPr/>
          </p:nvSpPr>
          <p:spPr>
            <a:xfrm>
              <a:off x="6590004" y="2114936"/>
              <a:ext cx="275208" cy="27177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t-EE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9F7F1C2-9EEC-719A-B3E3-F6AD2D85081A}"/>
                </a:ext>
              </a:extLst>
            </p:cNvPr>
            <p:cNvSpPr txBox="1"/>
            <p:nvPr/>
          </p:nvSpPr>
          <p:spPr>
            <a:xfrm>
              <a:off x="6584612" y="2064407"/>
              <a:ext cx="3857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70C0"/>
                  </a:solidFill>
                </a:rPr>
                <a:t>1</a:t>
              </a:r>
              <a:endParaRPr lang="et-EE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066474A-1DFF-C8D2-82AB-40A07E7F4C17}"/>
              </a:ext>
            </a:extLst>
          </p:cNvPr>
          <p:cNvGrpSpPr/>
          <p:nvPr/>
        </p:nvGrpSpPr>
        <p:grpSpPr>
          <a:xfrm>
            <a:off x="3572695" y="3405218"/>
            <a:ext cx="385753" cy="369332"/>
            <a:chOff x="6584612" y="2064407"/>
            <a:chExt cx="385753" cy="369332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7C1C5F50-6E49-85CD-0C84-209CECE55A4E}"/>
                </a:ext>
              </a:extLst>
            </p:cNvPr>
            <p:cNvSpPr/>
            <p:nvPr/>
          </p:nvSpPr>
          <p:spPr>
            <a:xfrm>
              <a:off x="6590004" y="2114936"/>
              <a:ext cx="275208" cy="27177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t-EE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1E762F6-8A8B-8452-78E0-D2E63550F398}"/>
                </a:ext>
              </a:extLst>
            </p:cNvPr>
            <p:cNvSpPr txBox="1"/>
            <p:nvPr/>
          </p:nvSpPr>
          <p:spPr>
            <a:xfrm>
              <a:off x="6584612" y="2064407"/>
              <a:ext cx="3857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70C0"/>
                  </a:solidFill>
                </a:rPr>
                <a:t>2</a:t>
              </a:r>
              <a:endParaRPr lang="et-EE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F89F62B-5642-700A-D619-ADE5A9680F31}"/>
              </a:ext>
            </a:extLst>
          </p:cNvPr>
          <p:cNvGrpSpPr/>
          <p:nvPr/>
        </p:nvGrpSpPr>
        <p:grpSpPr>
          <a:xfrm>
            <a:off x="2417631" y="3092942"/>
            <a:ext cx="385753" cy="369332"/>
            <a:chOff x="6584612" y="2064407"/>
            <a:chExt cx="385753" cy="369332"/>
          </a:xfrm>
        </p:grpSpPr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DEDCFB27-3611-1F89-9CC2-1B48506F11BC}"/>
                </a:ext>
              </a:extLst>
            </p:cNvPr>
            <p:cNvSpPr/>
            <p:nvPr/>
          </p:nvSpPr>
          <p:spPr>
            <a:xfrm>
              <a:off x="6590004" y="2114936"/>
              <a:ext cx="275208" cy="27177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t-EE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6AB0FE2-2DDF-D13D-F86B-A6B272BD3C53}"/>
                </a:ext>
              </a:extLst>
            </p:cNvPr>
            <p:cNvSpPr txBox="1"/>
            <p:nvPr/>
          </p:nvSpPr>
          <p:spPr>
            <a:xfrm>
              <a:off x="6584612" y="2064407"/>
              <a:ext cx="3857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70C0"/>
                  </a:solidFill>
                </a:rPr>
                <a:t>3</a:t>
              </a:r>
              <a:endParaRPr lang="et-EE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E7048F66-A73F-3F9D-9512-55DA19EF852D}"/>
              </a:ext>
            </a:extLst>
          </p:cNvPr>
          <p:cNvGrpSpPr/>
          <p:nvPr/>
        </p:nvGrpSpPr>
        <p:grpSpPr>
          <a:xfrm>
            <a:off x="1440522" y="3271081"/>
            <a:ext cx="385753" cy="369332"/>
            <a:chOff x="6584612" y="2064407"/>
            <a:chExt cx="385753" cy="369332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BD81FE51-7D99-A450-E2B2-338321E7E30C}"/>
                </a:ext>
              </a:extLst>
            </p:cNvPr>
            <p:cNvSpPr/>
            <p:nvPr/>
          </p:nvSpPr>
          <p:spPr>
            <a:xfrm>
              <a:off x="6590004" y="2114936"/>
              <a:ext cx="275208" cy="27177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t-EE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50A98AE-8A63-AA14-1C81-43D6FF8B11BA}"/>
                </a:ext>
              </a:extLst>
            </p:cNvPr>
            <p:cNvSpPr txBox="1"/>
            <p:nvPr/>
          </p:nvSpPr>
          <p:spPr>
            <a:xfrm>
              <a:off x="6584612" y="2064407"/>
              <a:ext cx="3857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70C0"/>
                  </a:solidFill>
                </a:rPr>
                <a:t>4</a:t>
              </a:r>
              <a:endParaRPr lang="et-EE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FC39423-91B4-9DFE-DF31-05DEBB7E2787}"/>
              </a:ext>
            </a:extLst>
          </p:cNvPr>
          <p:cNvGrpSpPr/>
          <p:nvPr/>
        </p:nvGrpSpPr>
        <p:grpSpPr>
          <a:xfrm>
            <a:off x="1432505" y="3878417"/>
            <a:ext cx="385753" cy="369332"/>
            <a:chOff x="6584612" y="2064407"/>
            <a:chExt cx="385753" cy="369332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0786C011-899E-07FF-5C06-4CA72CB16540}"/>
                </a:ext>
              </a:extLst>
            </p:cNvPr>
            <p:cNvSpPr/>
            <p:nvPr/>
          </p:nvSpPr>
          <p:spPr>
            <a:xfrm>
              <a:off x="6590004" y="2114936"/>
              <a:ext cx="275208" cy="27177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t-EE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42F8E81A-3C7F-85EE-289C-467902B71469}"/>
                </a:ext>
              </a:extLst>
            </p:cNvPr>
            <p:cNvSpPr txBox="1"/>
            <p:nvPr/>
          </p:nvSpPr>
          <p:spPr>
            <a:xfrm>
              <a:off x="6584612" y="2064407"/>
              <a:ext cx="3857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70C0"/>
                  </a:solidFill>
                </a:rPr>
                <a:t>5</a:t>
              </a:r>
              <a:endParaRPr lang="et-EE" dirty="0">
                <a:solidFill>
                  <a:srgbClr val="0070C0"/>
                </a:solidFill>
              </a:endParaRPr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64D403F5-E955-3C7E-BDBD-04FF4BBD58D5}"/>
              </a:ext>
            </a:extLst>
          </p:cNvPr>
          <p:cNvSpPr txBox="1"/>
          <p:nvPr/>
        </p:nvSpPr>
        <p:spPr>
          <a:xfrm>
            <a:off x="6947897" y="1460347"/>
            <a:ext cx="435927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1200" dirty="0">
                <a:solidFill>
                  <a:schemeClr val="bg1"/>
                </a:solidFill>
              </a:rPr>
              <a:t>“</a:t>
            </a:r>
            <a:r>
              <a:rPr lang="en-US" sz="1200" dirty="0" err="1">
                <a:solidFill>
                  <a:schemeClr val="bg1"/>
                </a:solidFill>
              </a:rPr>
              <a:t>Ülejääk</a:t>
            </a:r>
            <a:r>
              <a:rPr lang="en-US" sz="1200" dirty="0">
                <a:solidFill>
                  <a:schemeClr val="bg1"/>
                </a:solidFill>
              </a:rPr>
              <a:t>” </a:t>
            </a:r>
            <a:r>
              <a:rPr lang="en-US" sz="1200" dirty="0" err="1">
                <a:solidFill>
                  <a:schemeClr val="bg1"/>
                </a:solidFill>
              </a:rPr>
              <a:t>võimalik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salvestada</a:t>
            </a:r>
            <a:r>
              <a:rPr lang="en-US" sz="1200" dirty="0">
                <a:solidFill>
                  <a:schemeClr val="bg1"/>
                </a:solidFill>
              </a:rPr>
              <a:t> (</a:t>
            </a:r>
            <a:r>
              <a:rPr lang="en-US" sz="1200" i="1" dirty="0" err="1">
                <a:solidFill>
                  <a:schemeClr val="bg1"/>
                </a:solidFill>
              </a:rPr>
              <a:t>kuni</a:t>
            </a:r>
            <a:r>
              <a:rPr lang="en-US" sz="1200" i="1" dirty="0">
                <a:solidFill>
                  <a:schemeClr val="bg1"/>
                </a:solidFill>
              </a:rPr>
              <a:t> 50%)</a:t>
            </a:r>
          </a:p>
          <a:p>
            <a:pPr marL="342900" indent="-342900">
              <a:buFont typeface="+mj-lt"/>
              <a:buAutoNum type="arabicPeriod"/>
            </a:pPr>
            <a:endParaRPr lang="en-US" sz="1200" dirty="0">
              <a:solidFill>
                <a:schemeClr val="bg1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200" dirty="0" err="1">
                <a:solidFill>
                  <a:schemeClr val="bg1"/>
                </a:solidFill>
              </a:rPr>
              <a:t>Taastuvenergia</a:t>
            </a:r>
            <a:r>
              <a:rPr lang="en-US" sz="1200" dirty="0">
                <a:solidFill>
                  <a:schemeClr val="bg1"/>
                </a:solidFill>
              </a:rPr>
              <a:t> “</a:t>
            </a:r>
            <a:r>
              <a:rPr lang="en-US" sz="1200" dirty="0" err="1">
                <a:solidFill>
                  <a:schemeClr val="bg1"/>
                </a:solidFill>
              </a:rPr>
              <a:t>klaaslagi</a:t>
            </a:r>
            <a:r>
              <a:rPr lang="en-US" sz="1200" dirty="0">
                <a:solidFill>
                  <a:schemeClr val="bg1"/>
                </a:solidFill>
              </a:rPr>
              <a:t>” </a:t>
            </a:r>
            <a:r>
              <a:rPr lang="en-US" sz="1200" dirty="0" err="1">
                <a:solidFill>
                  <a:schemeClr val="bg1"/>
                </a:solidFill>
              </a:rPr>
              <a:t>kõrgemale</a:t>
            </a:r>
            <a:r>
              <a:rPr lang="en-US" sz="1200" dirty="0">
                <a:solidFill>
                  <a:schemeClr val="bg1"/>
                </a:solidFill>
              </a:rPr>
              <a:t> (</a:t>
            </a:r>
            <a:r>
              <a:rPr lang="en-US" sz="1200" i="1" dirty="0">
                <a:solidFill>
                  <a:schemeClr val="bg1"/>
                </a:solidFill>
              </a:rPr>
              <a:t>ca 20%)</a:t>
            </a:r>
          </a:p>
          <a:p>
            <a:pPr marL="342900" indent="-342900">
              <a:buFont typeface="+mj-lt"/>
              <a:buAutoNum type="arabicPeriod"/>
            </a:pPr>
            <a:endParaRPr lang="en-US" sz="1200" dirty="0">
              <a:solidFill>
                <a:schemeClr val="bg1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200" dirty="0" err="1">
                <a:solidFill>
                  <a:schemeClr val="bg1"/>
                </a:solidFill>
              </a:rPr>
              <a:t>Taastuvenergia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kasutus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tiputundidel</a:t>
            </a:r>
            <a:endParaRPr lang="en-US" sz="1200" dirty="0">
              <a:solidFill>
                <a:schemeClr val="bg1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schemeClr val="bg1"/>
                </a:solidFill>
              </a:rPr>
              <a:t>Energiasõltumatus</a:t>
            </a:r>
            <a:r>
              <a:rPr lang="en-US" sz="1200" dirty="0">
                <a:solidFill>
                  <a:schemeClr val="bg1"/>
                </a:solidFill>
              </a:rPr>
              <a:t> (</a:t>
            </a:r>
            <a:r>
              <a:rPr lang="en-US" sz="1200" dirty="0" err="1">
                <a:solidFill>
                  <a:schemeClr val="bg1"/>
                </a:solidFill>
              </a:rPr>
              <a:t>primaarenergia</a:t>
            </a:r>
            <a:r>
              <a:rPr lang="en-US" sz="1200" dirty="0">
                <a:solidFill>
                  <a:schemeClr val="bg1"/>
                </a:solidFill>
              </a:rPr>
              <a:t>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schemeClr val="bg1"/>
                </a:solidFill>
              </a:rPr>
              <a:t>Emissioonid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madalamad</a:t>
            </a:r>
            <a:r>
              <a:rPr lang="en-US" sz="1200" dirty="0">
                <a:solidFill>
                  <a:schemeClr val="bg1"/>
                </a:solidFill>
              </a:rPr>
              <a:t> (</a:t>
            </a:r>
            <a:r>
              <a:rPr lang="en-US" sz="1200" dirty="0" err="1">
                <a:solidFill>
                  <a:schemeClr val="bg1"/>
                </a:solidFill>
              </a:rPr>
              <a:t>salvestatud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taastuvenergia</a:t>
            </a:r>
            <a:r>
              <a:rPr lang="en-US" sz="1200" dirty="0">
                <a:solidFill>
                  <a:schemeClr val="bg1"/>
                </a:solidFill>
              </a:rPr>
              <a:t>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1200" dirty="0">
              <a:solidFill>
                <a:schemeClr val="bg1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200" dirty="0" err="1">
                <a:solidFill>
                  <a:schemeClr val="bg1"/>
                </a:solidFill>
              </a:rPr>
              <a:t>Vajame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vähem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tipuenergiat</a:t>
            </a:r>
            <a:endParaRPr lang="en-US" sz="1200" dirty="0">
              <a:solidFill>
                <a:schemeClr val="bg1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schemeClr val="bg1"/>
                </a:solidFill>
              </a:rPr>
              <a:t>Hinnad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madalal</a:t>
            </a:r>
            <a:r>
              <a:rPr lang="en-US" sz="1200" dirty="0">
                <a:solidFill>
                  <a:schemeClr val="bg1"/>
                </a:solidFill>
              </a:rPr>
              <a:t> (</a:t>
            </a:r>
            <a:r>
              <a:rPr lang="en-US" sz="1200" dirty="0" err="1">
                <a:solidFill>
                  <a:schemeClr val="bg1"/>
                </a:solidFill>
              </a:rPr>
              <a:t>väldime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kallima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jaama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käivitusi</a:t>
            </a:r>
            <a:r>
              <a:rPr lang="en-US" sz="1200" dirty="0">
                <a:solidFill>
                  <a:schemeClr val="bg1"/>
                </a:solidFill>
              </a:rPr>
              <a:t>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1200" dirty="0">
              <a:solidFill>
                <a:schemeClr val="bg1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200" dirty="0" err="1">
                <a:solidFill>
                  <a:schemeClr val="bg1"/>
                </a:solidFill>
              </a:rPr>
              <a:t>Vajame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vähem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tipuvõimsusi</a:t>
            </a:r>
            <a:endParaRPr lang="en-US" sz="1200" dirty="0">
              <a:solidFill>
                <a:schemeClr val="bg1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schemeClr val="bg1"/>
                </a:solidFill>
              </a:rPr>
              <a:t>Varustuskindlus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kasvab</a:t>
            </a:r>
            <a:endParaRPr lang="en-US" sz="1200" dirty="0">
              <a:solidFill>
                <a:schemeClr val="bg1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</a:rPr>
              <a:t>1000 MW </a:t>
            </a:r>
            <a:r>
              <a:rPr lang="en-US" sz="1200" dirty="0" err="1">
                <a:solidFill>
                  <a:schemeClr val="bg1"/>
                </a:solidFill>
              </a:rPr>
              <a:t>juhitavat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võimsust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schemeClr val="bg1"/>
                </a:solidFill>
              </a:rPr>
              <a:t>strateegiline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reserv</a:t>
            </a:r>
            <a:endParaRPr lang="en-US" sz="1200" dirty="0">
              <a:solidFill>
                <a:schemeClr val="bg1"/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en-US" dirty="0">
              <a:solidFill>
                <a:schemeClr val="bg1"/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et-EE" dirty="0">
              <a:solidFill>
                <a:schemeClr val="bg1"/>
              </a:solidFill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283DF137-4364-FF73-B8C2-A950CE8E727C}"/>
              </a:ext>
            </a:extLst>
          </p:cNvPr>
          <p:cNvSpPr/>
          <p:nvPr/>
        </p:nvSpPr>
        <p:spPr>
          <a:xfrm>
            <a:off x="6971783" y="1488987"/>
            <a:ext cx="218175" cy="23457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525F9E84-718D-9B5B-3D9F-4A91252C07C5}"/>
              </a:ext>
            </a:extLst>
          </p:cNvPr>
          <p:cNvSpPr/>
          <p:nvPr/>
        </p:nvSpPr>
        <p:spPr>
          <a:xfrm>
            <a:off x="6971783" y="1857246"/>
            <a:ext cx="218175" cy="23457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1F119967-25B1-9AE6-F138-1583393F5F45}"/>
              </a:ext>
            </a:extLst>
          </p:cNvPr>
          <p:cNvSpPr/>
          <p:nvPr/>
        </p:nvSpPr>
        <p:spPr>
          <a:xfrm>
            <a:off x="6971783" y="2205144"/>
            <a:ext cx="218175" cy="23457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088284FF-1057-4449-D1EB-07F47B1E670E}"/>
              </a:ext>
            </a:extLst>
          </p:cNvPr>
          <p:cNvSpPr/>
          <p:nvPr/>
        </p:nvSpPr>
        <p:spPr>
          <a:xfrm>
            <a:off x="6971783" y="2941417"/>
            <a:ext cx="218175" cy="23457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769963BC-0EE6-E3D1-4738-C106F65D57D2}"/>
              </a:ext>
            </a:extLst>
          </p:cNvPr>
          <p:cNvSpPr/>
          <p:nvPr/>
        </p:nvSpPr>
        <p:spPr>
          <a:xfrm>
            <a:off x="6971783" y="3501011"/>
            <a:ext cx="218175" cy="23457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58" name="Arrow: Right 57">
            <a:extLst>
              <a:ext uri="{FF2B5EF4-FFF2-40B4-BE49-F238E27FC236}">
                <a16:creationId xmlns:a16="http://schemas.microsoft.com/office/drawing/2014/main" id="{D95935CD-1A4B-CB2F-80BA-BFF0C18D2CE2}"/>
              </a:ext>
            </a:extLst>
          </p:cNvPr>
          <p:cNvSpPr/>
          <p:nvPr/>
        </p:nvSpPr>
        <p:spPr>
          <a:xfrm flipH="1">
            <a:off x="1826273" y="2121178"/>
            <a:ext cx="2443005" cy="511189"/>
          </a:xfrm>
          <a:prstGeom prst="rightArrow">
            <a:avLst>
              <a:gd name="adj1" fmla="val 50000"/>
              <a:gd name="adj2" fmla="val 12325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628A3852-4E27-994D-6A1F-4D1A628411DC}"/>
              </a:ext>
            </a:extLst>
          </p:cNvPr>
          <p:cNvSpPr txBox="1"/>
          <p:nvPr/>
        </p:nvSpPr>
        <p:spPr>
          <a:xfrm>
            <a:off x="2102524" y="2182549"/>
            <a:ext cx="2674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Töötunnid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vähenevad</a:t>
            </a:r>
            <a:endParaRPr lang="et-E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4270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A895D79-BCE7-1BF2-1970-C74B8BD70F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652" y="0"/>
            <a:ext cx="5933416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0A01604-1F30-2ADB-8360-7A56F132166D}"/>
              </a:ext>
            </a:extLst>
          </p:cNvPr>
          <p:cNvSpPr txBox="1"/>
          <p:nvPr/>
        </p:nvSpPr>
        <p:spPr>
          <a:xfrm>
            <a:off x="5720412" y="818108"/>
            <a:ext cx="582230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Kui</a:t>
            </a:r>
            <a:r>
              <a:rPr lang="en-US" dirty="0"/>
              <a:t> TE </a:t>
            </a:r>
            <a:r>
              <a:rPr lang="en-US" dirty="0" err="1"/>
              <a:t>osakaal</a:t>
            </a:r>
            <a:r>
              <a:rPr lang="en-US" dirty="0"/>
              <a:t> </a:t>
            </a:r>
            <a:r>
              <a:rPr lang="en-US" dirty="0" err="1"/>
              <a:t>kasvab</a:t>
            </a:r>
            <a:r>
              <a:rPr lang="en-US" dirty="0"/>
              <a:t>, </a:t>
            </a:r>
            <a:r>
              <a:rPr lang="en-US" dirty="0" err="1"/>
              <a:t>vajame</a:t>
            </a:r>
            <a:r>
              <a:rPr lang="en-US" dirty="0"/>
              <a:t> </a:t>
            </a:r>
            <a:r>
              <a:rPr lang="en-US" dirty="0" err="1"/>
              <a:t>salvestust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100% </a:t>
            </a:r>
            <a:r>
              <a:rPr lang="en-US" dirty="0" err="1"/>
              <a:t>taastuvenergia</a:t>
            </a:r>
            <a:r>
              <a:rPr lang="en-US" dirty="0"/>
              <a:t> </a:t>
            </a:r>
            <a:r>
              <a:rPr lang="en-US" dirty="0" err="1"/>
              <a:t>puhul</a:t>
            </a:r>
            <a:r>
              <a:rPr lang="en-US" dirty="0"/>
              <a:t> </a:t>
            </a:r>
            <a:r>
              <a:rPr lang="en-US" dirty="0" err="1"/>
              <a:t>oleks</a:t>
            </a:r>
            <a:r>
              <a:rPr lang="en-US" dirty="0"/>
              <a:t> </a:t>
            </a:r>
            <a:r>
              <a:rPr lang="en-US" dirty="0" err="1"/>
              <a:t>Eesti</a:t>
            </a:r>
            <a:r>
              <a:rPr lang="en-US" dirty="0"/>
              <a:t> </a:t>
            </a:r>
            <a:r>
              <a:rPr lang="en-US" dirty="0" err="1"/>
              <a:t>optimaalne</a:t>
            </a:r>
            <a:r>
              <a:rPr lang="en-US" dirty="0"/>
              <a:t> </a:t>
            </a:r>
            <a:r>
              <a:rPr lang="en-US" dirty="0" err="1"/>
              <a:t>salvestusmaht</a:t>
            </a:r>
            <a:r>
              <a:rPr lang="en-US" dirty="0"/>
              <a:t> 10 GWh ( 1GW)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Eestis</a:t>
            </a:r>
            <a:r>
              <a:rPr lang="en-US" dirty="0"/>
              <a:t> on </a:t>
            </a:r>
            <a:r>
              <a:rPr lang="en-US" dirty="0" err="1"/>
              <a:t>kasv</a:t>
            </a:r>
            <a:r>
              <a:rPr lang="en-US" dirty="0"/>
              <a:t> </a:t>
            </a:r>
            <a:r>
              <a:rPr lang="en-US" dirty="0" err="1"/>
              <a:t>pisut</a:t>
            </a:r>
            <a:r>
              <a:rPr lang="en-US" dirty="0"/>
              <a:t> </a:t>
            </a:r>
            <a:r>
              <a:rPr lang="en-US" dirty="0" err="1"/>
              <a:t>järsem</a:t>
            </a:r>
            <a:r>
              <a:rPr lang="en-US" dirty="0"/>
              <a:t> (</a:t>
            </a:r>
            <a:r>
              <a:rPr lang="en-US" dirty="0" err="1"/>
              <a:t>geograafiliselt</a:t>
            </a:r>
            <a:r>
              <a:rPr lang="en-US" dirty="0"/>
              <a:t> </a:t>
            </a:r>
            <a:r>
              <a:rPr lang="en-US" dirty="0" err="1"/>
              <a:t>väiksem</a:t>
            </a:r>
            <a:r>
              <a:rPr lang="en-US" dirty="0"/>
              <a:t> ala </a:t>
            </a:r>
            <a:r>
              <a:rPr lang="en-US" dirty="0" err="1"/>
              <a:t>kui</a:t>
            </a:r>
            <a:r>
              <a:rPr lang="en-US" dirty="0"/>
              <a:t> UK)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Energiasalv on </a:t>
            </a:r>
            <a:r>
              <a:rPr lang="en-US" dirty="0" err="1"/>
              <a:t>leidnud</a:t>
            </a:r>
            <a:r>
              <a:rPr lang="en-US" dirty="0"/>
              <a:t>, et </a:t>
            </a:r>
            <a:r>
              <a:rPr lang="en-US" dirty="0" err="1"/>
              <a:t>optimaalnemaht</a:t>
            </a:r>
            <a:r>
              <a:rPr lang="en-US" dirty="0"/>
              <a:t> </a:t>
            </a:r>
            <a:r>
              <a:rPr lang="en-US" dirty="0" err="1"/>
              <a:t>võiks</a:t>
            </a:r>
            <a:r>
              <a:rPr lang="en-US" dirty="0"/>
              <a:t> </a:t>
            </a:r>
            <a:r>
              <a:rPr lang="en-US" dirty="0" err="1"/>
              <a:t>jääda</a:t>
            </a:r>
            <a:r>
              <a:rPr lang="en-US" dirty="0"/>
              <a:t> 15…20 GWh </a:t>
            </a:r>
            <a:r>
              <a:rPr lang="en-US" dirty="0" err="1"/>
              <a:t>vahele</a:t>
            </a:r>
            <a:r>
              <a:rPr lang="en-US" dirty="0"/>
              <a:t> (0,5…1 GW)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t-EE" sz="18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hlinkClick r:id="rId3"/>
              </a:rPr>
              <a:t>SEI</a:t>
            </a:r>
            <a:r>
              <a:rPr lang="et-EE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/>
              <a:t> on </a:t>
            </a:r>
            <a:r>
              <a:rPr lang="en-US" dirty="0" err="1"/>
              <a:t>leidnud</a:t>
            </a:r>
            <a:r>
              <a:rPr lang="en-US" dirty="0"/>
              <a:t>, et </a:t>
            </a:r>
            <a:r>
              <a:rPr lang="en-US" dirty="0" err="1"/>
              <a:t>Eestis</a:t>
            </a:r>
            <a:r>
              <a:rPr lang="en-US" dirty="0"/>
              <a:t> peaks </a:t>
            </a:r>
            <a:r>
              <a:rPr lang="en-US" dirty="0" err="1"/>
              <a:t>olema</a:t>
            </a:r>
            <a:r>
              <a:rPr lang="en-US" dirty="0"/>
              <a:t> </a:t>
            </a:r>
            <a:r>
              <a:rPr lang="en-US" dirty="0" err="1"/>
              <a:t>optimaalne</a:t>
            </a:r>
            <a:r>
              <a:rPr lang="en-US" dirty="0"/>
              <a:t> </a:t>
            </a:r>
            <a:r>
              <a:rPr lang="en-US" dirty="0" err="1"/>
              <a:t>maht</a:t>
            </a:r>
            <a:r>
              <a:rPr lang="en-US" dirty="0"/>
              <a:t> </a:t>
            </a:r>
            <a:r>
              <a:rPr lang="en-US" dirty="0" err="1"/>
              <a:t>kuni</a:t>
            </a:r>
            <a:r>
              <a:rPr lang="en-US" dirty="0"/>
              <a:t> 9,3 GWh</a:t>
            </a:r>
          </a:p>
          <a:p>
            <a:endParaRPr lang="et-EE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9D2DA5-5082-B9A7-E186-141B79C50954}"/>
              </a:ext>
            </a:extLst>
          </p:cNvPr>
          <p:cNvSpPr txBox="1"/>
          <p:nvPr/>
        </p:nvSpPr>
        <p:spPr>
          <a:xfrm>
            <a:off x="6075046" y="5705701"/>
            <a:ext cx="58223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Allikas:Oxford</a:t>
            </a:r>
            <a:r>
              <a:rPr lang="en-US" dirty="0"/>
              <a:t> University, Monetizing Energy Storage https://global.oup.com/academic/product/monetizing-energy-storage-9780192888174?cc=nl&amp;lang=en&amp;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4197572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t-EE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Kokkuvõttes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075" y="1304014"/>
            <a:ext cx="11728174" cy="531942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t-EE" dirty="0"/>
              <a:t>                                                                                                                        </a:t>
            </a:r>
          </a:p>
          <a:p>
            <a:pPr marL="0" indent="0">
              <a:buNone/>
            </a:pPr>
            <a:r>
              <a:rPr lang="et-EE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	Regionaalses elektridefitsiidis ei tohi välistada ühtegi elektritootmise viisi. Valiku kriteeriumiks on sotsiaalmajanduslik kasu ja tarbija ootuste rahuldamise aste;</a:t>
            </a:r>
          </a:p>
          <a:p>
            <a:pPr marL="0" indent="0">
              <a:buNone/>
            </a:pPr>
            <a:r>
              <a:rPr lang="et-EE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	Elektrisüsteemi saab ja peab arendama komplekselt, kõiki  funktsioone arendades, tagamaks eelkõige süsteemi bilansi ning varustuskindluse, hinna ja keskkonnamõjude tasakaalu; </a:t>
            </a:r>
          </a:p>
          <a:p>
            <a:pPr marL="0" indent="0">
              <a:buNone/>
            </a:pPr>
            <a:r>
              <a:rPr lang="et-EE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	Investeeringute kaasamise elektrisüsteemi peab lähtuma elektrisüsteemi kui terviku toimimisest, tagades investoritele võrdsed investeerimis- ja turutingimused;</a:t>
            </a:r>
          </a:p>
          <a:p>
            <a:pPr marL="0" indent="0">
              <a:buNone/>
            </a:pPr>
            <a:r>
              <a:rPr lang="et-EE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	Mida rohkem ilmastikust sõltuvat elektritootmist, seda rohkem vajame elektrisüsteemis juhitavat võimsust, salvestust  ja tarbimise juhtimise motivatsioonipakette; </a:t>
            </a:r>
          </a:p>
          <a:p>
            <a:pPr marL="0" indent="0">
              <a:buNone/>
            </a:pPr>
            <a:r>
              <a:rPr lang="et-EE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	Ilmastikust sõltuva elektritootmisega kaasnevaid süsteemiteenuste vajadust ning nende hinda tuleb arvestada ühe komponendina  taastuvelektri lõpphinnastamisel; </a:t>
            </a:r>
          </a:p>
          <a:p>
            <a:pPr marL="0" indent="0">
              <a:buNone/>
            </a:pPr>
            <a:r>
              <a:rPr lang="et-EE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	Tuuleolud   Põhja- ja Balti riikides on kokkulangevad. „Tuuleaugud“ jäävad, seepärast vajame võtmeinvesteeringuid  salvestuse mahu loomiseks, mis vähendavad tipuelektri vajadust, suurendavad  roheenergia tootlikkust ja stabiliseerivad hinna madalamal tasemel;</a:t>
            </a:r>
          </a:p>
          <a:p>
            <a:pPr marL="0" indent="0">
              <a:buNone/>
            </a:pPr>
            <a:r>
              <a:rPr lang="et-EE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	Tarbijate kulutused paigutuvad soojuse ja kütuste arvetelt suures osas  elektriarvele. </a:t>
            </a:r>
          </a:p>
          <a:p>
            <a:endParaRPr lang="et-EE" dirty="0"/>
          </a:p>
          <a:p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14964897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</TotalTime>
  <Words>895</Words>
  <Application>Microsoft Office PowerPoint</Application>
  <PresentationFormat>Laiekraan</PresentationFormat>
  <Paragraphs>220</Paragraphs>
  <Slides>14</Slides>
  <Notes>0</Notes>
  <HiddenSlides>0</HiddenSlides>
  <MMClips>0</MMClips>
  <ScaleCrop>false</ScaleCrop>
  <HeadingPairs>
    <vt:vector size="6" baseType="variant">
      <vt:variant>
        <vt:lpstr>Kasutatud fondid</vt:lpstr>
      </vt:variant>
      <vt:variant>
        <vt:i4>4</vt:i4>
      </vt:variant>
      <vt:variant>
        <vt:lpstr>Kujundus</vt:lpstr>
      </vt:variant>
      <vt:variant>
        <vt:i4>1</vt:i4>
      </vt:variant>
      <vt:variant>
        <vt:lpstr>Slaidipealkirjad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Office Theme</vt:lpstr>
      <vt:lpstr>Eesti elektrisüsteemi valikud</vt:lpstr>
      <vt:lpstr>Probleem </vt:lpstr>
      <vt:lpstr>Tulemus </vt:lpstr>
      <vt:lpstr>Järg 2</vt:lpstr>
      <vt:lpstr>Lähteseis üleminekuks 100% taastuvelektri (tuule ja päikese) tarbimisele aastal 2030 Allikas: https://dashboard.elering.ee/et </vt:lpstr>
      <vt:lpstr>Juhitavad võimsused ja tarbimisvõimsus</vt:lpstr>
      <vt:lpstr>Kavandatav-tuul ja päike aastaks 2030 Allikad: 1. https://rohetiiger.ee/wp-content/uploads/2022/10/Teekaardilugu2023-1.pdf 2.https://dashboard.elering.ee/et/system/with-plan/production-consumption?interval=minute&amp;period=search&amp;start=2022-07-31T21:00:00.000Z&amp;end=2023-07-31T20:59:59.000Z </vt:lpstr>
      <vt:lpstr>Elektrisüsteemi tasakaal</vt:lpstr>
      <vt:lpstr>PowerPointi esitlus</vt:lpstr>
      <vt:lpstr> Turud Investeeringute  tugi  </vt:lpstr>
      <vt:lpstr>Salvestuse ebabilansi silujana </vt:lpstr>
      <vt:lpstr>PowerPointi esitlus</vt:lpstr>
      <vt:lpstr>PowerPointi esitlus</vt:lpstr>
      <vt:lpstr>Kokkuvõttes</vt:lpstr>
    </vt:vector>
  </TitlesOfParts>
  <Company>Tallinn University of Technology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Eesti elektrisüsteemi valikud</dc:title>
  <dc:creator>Arvi Hamburg</dc:creator>
  <cp:lastModifiedBy>Lembit Berkis</cp:lastModifiedBy>
  <cp:revision>21</cp:revision>
  <dcterms:created xsi:type="dcterms:W3CDTF">2023-11-05T19:11:03Z</dcterms:created>
  <dcterms:modified xsi:type="dcterms:W3CDTF">2023-11-09T09:47:58Z</dcterms:modified>
</cp:coreProperties>
</file>